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Fira Sans Extra Condensed Medium"/>
      <p:regular r:id="rId28"/>
      <p:bold r:id="rId29"/>
      <p:italic r:id="rId30"/>
      <p:boldItalic r:id="rId31"/>
    </p:embeddedFont>
    <p:embeddedFont>
      <p:font typeface="Roboto Condensed"/>
      <p:regular r:id="rId32"/>
      <p:bold r:id="rId33"/>
      <p:italic r:id="rId34"/>
      <p:boldItalic r:id="rId35"/>
    </p:embeddedFont>
    <p:embeddedFont>
      <p:font typeface="Squada One"/>
      <p:regular r:id="rId36"/>
    </p:embeddedFont>
    <p:embeddedFont>
      <p:font typeface="Roboto Condensed Light"/>
      <p:regular r:id="rId37"/>
      <p:bold r:id="rId38"/>
      <p:italic r:id="rId39"/>
      <p:boldItalic r:id="rId40"/>
    </p:embeddedFont>
    <p:embeddedFont>
      <p:font typeface="Exo 2"/>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CondensedLight-boldItalic.fntdata"/><Relationship Id="rId20" Type="http://schemas.openxmlformats.org/officeDocument/2006/relationships/slide" Target="slides/slide16.xml"/><Relationship Id="rId42" Type="http://schemas.openxmlformats.org/officeDocument/2006/relationships/font" Target="fonts/Exo2-bold.fntdata"/><Relationship Id="rId41" Type="http://schemas.openxmlformats.org/officeDocument/2006/relationships/font" Target="fonts/Exo2-regular.fntdata"/><Relationship Id="rId22" Type="http://schemas.openxmlformats.org/officeDocument/2006/relationships/slide" Target="slides/slide18.xml"/><Relationship Id="rId44" Type="http://schemas.openxmlformats.org/officeDocument/2006/relationships/font" Target="fonts/Exo2-boldItalic.fntdata"/><Relationship Id="rId21" Type="http://schemas.openxmlformats.org/officeDocument/2006/relationships/slide" Target="slides/slide17.xml"/><Relationship Id="rId43" Type="http://schemas.openxmlformats.org/officeDocument/2006/relationships/font" Target="fonts/Exo2-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FiraSansExtraCondensedMedium-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Medium-boldItalic.fntdata"/><Relationship Id="rId30" Type="http://schemas.openxmlformats.org/officeDocument/2006/relationships/font" Target="fonts/FiraSansExtraCondensedMedium-italic.fntdata"/><Relationship Id="rId11" Type="http://schemas.openxmlformats.org/officeDocument/2006/relationships/slide" Target="slides/slide7.xml"/><Relationship Id="rId33" Type="http://schemas.openxmlformats.org/officeDocument/2006/relationships/font" Target="fonts/RobotoCondensed-bold.fntdata"/><Relationship Id="rId10" Type="http://schemas.openxmlformats.org/officeDocument/2006/relationships/slide" Target="slides/slide6.xml"/><Relationship Id="rId32" Type="http://schemas.openxmlformats.org/officeDocument/2006/relationships/font" Target="fonts/RobotoCondensed-regular.fntdata"/><Relationship Id="rId13" Type="http://schemas.openxmlformats.org/officeDocument/2006/relationships/slide" Target="slides/slide9.xml"/><Relationship Id="rId35" Type="http://schemas.openxmlformats.org/officeDocument/2006/relationships/font" Target="fonts/RobotoCondensed-boldItalic.fntdata"/><Relationship Id="rId12" Type="http://schemas.openxmlformats.org/officeDocument/2006/relationships/slide" Target="slides/slide8.xml"/><Relationship Id="rId34" Type="http://schemas.openxmlformats.org/officeDocument/2006/relationships/font" Target="fonts/RobotoCondensed-italic.fntdata"/><Relationship Id="rId15" Type="http://schemas.openxmlformats.org/officeDocument/2006/relationships/slide" Target="slides/slide11.xml"/><Relationship Id="rId37" Type="http://schemas.openxmlformats.org/officeDocument/2006/relationships/font" Target="fonts/RobotoCondensedLight-regular.fntdata"/><Relationship Id="rId14" Type="http://schemas.openxmlformats.org/officeDocument/2006/relationships/slide" Target="slides/slide10.xml"/><Relationship Id="rId36" Type="http://schemas.openxmlformats.org/officeDocument/2006/relationships/font" Target="fonts/SquadaOne-regular.fntdata"/><Relationship Id="rId17" Type="http://schemas.openxmlformats.org/officeDocument/2006/relationships/slide" Target="slides/slide13.xml"/><Relationship Id="rId39" Type="http://schemas.openxmlformats.org/officeDocument/2006/relationships/font" Target="fonts/RobotoCondensedLight-italic.fntdata"/><Relationship Id="rId16" Type="http://schemas.openxmlformats.org/officeDocument/2006/relationships/slide" Target="slides/slide12.xml"/><Relationship Id="rId38" Type="http://schemas.openxmlformats.org/officeDocument/2006/relationships/font" Target="fonts/RobotoCondensedL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8d3b44f0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8d3b44f0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41644488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41644488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41644488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41644488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58d3b44f0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8d3b44f0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41644488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41644488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8d3b44f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8d3b44f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41644488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41644488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641644488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641644488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641644488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641644488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6416444888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41644488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1abfbaf28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1abfbaf28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8d3b44f0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8d3b44f0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41644488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41644488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41644488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41644488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41644488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41644488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1abfbaf28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1abfbaf28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40422e07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40422e07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8d3b44f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8d3b44f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41644488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41644488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41644488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641644488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41644488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41644488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Oscar Daum Launch Application</a:t>
            </a:r>
            <a:endParaRPr/>
          </a:p>
        </p:txBody>
      </p:sp>
      <p:sp>
        <p:nvSpPr>
          <p:cNvPr id="133" name="Google Shape;133;p26"/>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rgbClr val="434343"/>
                </a:solidFill>
              </a:rPr>
              <a:t>Mapping Presidential Trends Effects on Market </a:t>
            </a:r>
            <a:endParaRPr>
              <a:solidFill>
                <a:srgbClr val="434343"/>
              </a:solidFill>
            </a:endParaRPr>
          </a:p>
        </p:txBody>
      </p:sp>
      <p:cxnSp>
        <p:nvCxnSpPr>
          <p:cNvPr id="134" name="Google Shape;134;p26"/>
          <p:cNvCxnSpPr/>
          <p:nvPr/>
        </p:nvCxnSpPr>
        <p:spPr>
          <a:xfrm>
            <a:off x="7145675" y="3176000"/>
            <a:ext cx="2086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5"/>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Market Analysis</a:t>
            </a:r>
            <a:endParaRPr/>
          </a:p>
        </p:txBody>
      </p:sp>
      <p:sp>
        <p:nvSpPr>
          <p:cNvPr id="214" name="Google Shape;214;p35"/>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15" name="Google Shape;215;p35"/>
          <p:cNvCxnSpPr/>
          <p:nvPr/>
        </p:nvCxnSpPr>
        <p:spPr>
          <a:xfrm>
            <a:off x="7578325" y="4028400"/>
            <a:ext cx="1565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6"/>
          <p:cNvSpPr txBox="1"/>
          <p:nvPr>
            <p:ph type="ctrTitle"/>
          </p:nvPr>
        </p:nvSpPr>
        <p:spPr>
          <a:xfrm>
            <a:off x="2735700" y="190874"/>
            <a:ext cx="3672600" cy="114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Overview/    Data Frame</a:t>
            </a:r>
            <a:endParaRPr sz="2800"/>
          </a:p>
        </p:txBody>
      </p:sp>
      <p:cxnSp>
        <p:nvCxnSpPr>
          <p:cNvPr id="221" name="Google Shape;221;p36"/>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22" name="Google Shape;222;p36"/>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
        <p:nvSpPr>
          <p:cNvPr id="223" name="Google Shape;223;p36"/>
          <p:cNvSpPr txBox="1"/>
          <p:nvPr/>
        </p:nvSpPr>
        <p:spPr>
          <a:xfrm>
            <a:off x="2120850" y="3822300"/>
            <a:ext cx="4902300" cy="8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The data shows various statistics about the S&amp;P index from 1871-2018. I used the S&amp;P as a data set to generalize performance of the overall market/ consumer confidence.</a:t>
            </a:r>
            <a:endParaRPr>
              <a:latin typeface="Roboto Condensed Light"/>
              <a:ea typeface="Roboto Condensed Light"/>
              <a:cs typeface="Roboto Condensed Light"/>
              <a:sym typeface="Roboto Condensed Light"/>
            </a:endParaRPr>
          </a:p>
        </p:txBody>
      </p:sp>
      <p:pic>
        <p:nvPicPr>
          <p:cNvPr id="224" name="Google Shape;224;p36"/>
          <p:cNvPicPr preferRelativeResize="0"/>
          <p:nvPr/>
        </p:nvPicPr>
        <p:blipFill>
          <a:blip r:embed="rId3">
            <a:alphaModFix/>
          </a:blip>
          <a:stretch>
            <a:fillRect/>
          </a:stretch>
        </p:blipFill>
        <p:spPr>
          <a:xfrm>
            <a:off x="152400" y="1785862"/>
            <a:ext cx="8839201" cy="1490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7"/>
          <p:cNvSpPr txBox="1"/>
          <p:nvPr>
            <p:ph type="ctrTitle"/>
          </p:nvPr>
        </p:nvSpPr>
        <p:spPr>
          <a:xfrm>
            <a:off x="2136300" y="291325"/>
            <a:ext cx="4871400" cy="83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S&amp;P Performance from 1/2017 to 3/2018</a:t>
            </a:r>
            <a:endParaRPr/>
          </a:p>
        </p:txBody>
      </p:sp>
      <p:pic>
        <p:nvPicPr>
          <p:cNvPr id="230" name="Google Shape;230;p37"/>
          <p:cNvPicPr preferRelativeResize="0"/>
          <p:nvPr/>
        </p:nvPicPr>
        <p:blipFill>
          <a:blip r:embed="rId3">
            <a:alphaModFix/>
          </a:blip>
          <a:stretch>
            <a:fillRect/>
          </a:stretch>
        </p:blipFill>
        <p:spPr>
          <a:xfrm>
            <a:off x="152400" y="1537687"/>
            <a:ext cx="8839201" cy="20681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cxnSp>
        <p:nvCxnSpPr>
          <p:cNvPr id="235" name="Google Shape;235;p38"/>
          <p:cNvCxnSpPr/>
          <p:nvPr/>
        </p:nvCxnSpPr>
        <p:spPr>
          <a:xfrm>
            <a:off x="2074838" y="2998750"/>
            <a:ext cx="1368000" cy="0"/>
          </a:xfrm>
          <a:prstGeom prst="straightConnector1">
            <a:avLst/>
          </a:prstGeom>
          <a:noFill/>
          <a:ln cap="flat" cmpd="sng" w="9525">
            <a:solidFill>
              <a:schemeClr val="dk1"/>
            </a:solidFill>
            <a:prstDash val="solid"/>
            <a:round/>
            <a:headEnd len="med" w="med" type="none"/>
            <a:tailEnd len="med" w="med" type="none"/>
          </a:ln>
        </p:spPr>
      </p:cxnSp>
      <p:sp>
        <p:nvSpPr>
          <p:cNvPr id="236" name="Google Shape;236;p3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to Disapproval Ratings</a:t>
            </a:r>
            <a:endParaRPr/>
          </a:p>
        </p:txBody>
      </p:sp>
      <p:pic>
        <p:nvPicPr>
          <p:cNvPr id="237" name="Google Shape;237;p38"/>
          <p:cNvPicPr preferRelativeResize="0"/>
          <p:nvPr/>
        </p:nvPicPr>
        <p:blipFill rotWithShape="1">
          <a:blip r:embed="rId3">
            <a:alphaModFix/>
          </a:blip>
          <a:srcRect b="18949" l="0" r="0" t="0"/>
          <a:stretch/>
        </p:blipFill>
        <p:spPr>
          <a:xfrm>
            <a:off x="5551775" y="1386700"/>
            <a:ext cx="3182100" cy="3224100"/>
          </a:xfrm>
          <a:prstGeom prst="snip2DiagRect">
            <a:avLst>
              <a:gd fmla="val 0" name="adj1"/>
              <a:gd fmla="val 16667" name="adj2"/>
            </a:avLst>
          </a:prstGeom>
          <a:noFill/>
          <a:ln>
            <a:noFill/>
          </a:ln>
        </p:spPr>
      </p:pic>
      <p:pic>
        <p:nvPicPr>
          <p:cNvPr id="238" name="Google Shape;238;p38"/>
          <p:cNvPicPr preferRelativeResize="0"/>
          <p:nvPr/>
        </p:nvPicPr>
        <p:blipFill>
          <a:blip r:embed="rId4">
            <a:alphaModFix/>
          </a:blip>
          <a:stretch>
            <a:fillRect/>
          </a:stretch>
        </p:blipFill>
        <p:spPr>
          <a:xfrm>
            <a:off x="70325" y="3225750"/>
            <a:ext cx="4961649" cy="1160900"/>
          </a:xfrm>
          <a:prstGeom prst="rect">
            <a:avLst/>
          </a:prstGeom>
          <a:noFill/>
          <a:ln>
            <a:noFill/>
          </a:ln>
        </p:spPr>
      </p:pic>
      <p:cxnSp>
        <p:nvCxnSpPr>
          <p:cNvPr id="239" name="Google Shape;239;p38"/>
          <p:cNvCxnSpPr/>
          <p:nvPr/>
        </p:nvCxnSpPr>
        <p:spPr>
          <a:xfrm>
            <a:off x="4078625" y="1416475"/>
            <a:ext cx="0" cy="2993700"/>
          </a:xfrm>
          <a:prstGeom prst="straightConnector1">
            <a:avLst/>
          </a:prstGeom>
          <a:noFill/>
          <a:ln cap="flat" cmpd="sng" w="9525">
            <a:solidFill>
              <a:schemeClr val="dk2"/>
            </a:solidFill>
            <a:prstDash val="dash"/>
            <a:round/>
            <a:headEnd len="med" w="med" type="none"/>
            <a:tailEnd len="med" w="med" type="none"/>
          </a:ln>
        </p:spPr>
      </p:cxnSp>
      <p:pic>
        <p:nvPicPr>
          <p:cNvPr id="240" name="Google Shape;240;p38"/>
          <p:cNvPicPr preferRelativeResize="0"/>
          <p:nvPr/>
        </p:nvPicPr>
        <p:blipFill>
          <a:blip r:embed="rId5">
            <a:alphaModFix/>
          </a:blip>
          <a:stretch>
            <a:fillRect/>
          </a:stretch>
        </p:blipFill>
        <p:spPr>
          <a:xfrm>
            <a:off x="418663" y="1530275"/>
            <a:ext cx="4961649" cy="1237242"/>
          </a:xfrm>
          <a:prstGeom prst="rect">
            <a:avLst/>
          </a:prstGeom>
          <a:noFill/>
          <a:ln>
            <a:noFill/>
          </a:ln>
        </p:spPr>
      </p:pic>
      <p:cxnSp>
        <p:nvCxnSpPr>
          <p:cNvPr id="241" name="Google Shape;241;p38"/>
          <p:cNvCxnSpPr/>
          <p:nvPr/>
        </p:nvCxnSpPr>
        <p:spPr>
          <a:xfrm>
            <a:off x="4078625" y="1416475"/>
            <a:ext cx="0" cy="299370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9"/>
          <p:cNvSpPr txBox="1"/>
          <p:nvPr>
            <p:ph type="ctrTitle"/>
          </p:nvPr>
        </p:nvSpPr>
        <p:spPr>
          <a:xfrm>
            <a:off x="2638350" y="341574"/>
            <a:ext cx="38673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247" name="Google Shape;247;p39"/>
          <p:cNvSpPr txBox="1"/>
          <p:nvPr/>
        </p:nvSpPr>
        <p:spPr>
          <a:xfrm>
            <a:off x="1969000" y="1436575"/>
            <a:ext cx="5183700" cy="151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Contrary to my hypothesis, It appears that approval rates have an indirect correlation with the market. When the market does well, trumps rating decrease and when the market suffers, his popularity increases. This could potentially be due to the president appearing more active and beneficial to the country when it is in need. I have mirrored the disapproval ratings with the Market analysis to show this correlation.</a:t>
            </a:r>
            <a:endParaRPr>
              <a:latin typeface="Roboto Condensed Light"/>
              <a:ea typeface="Roboto Condensed Light"/>
              <a:cs typeface="Roboto Condensed Light"/>
              <a:sym typeface="Roboto Condensed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0"/>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Twitter Activity</a:t>
            </a:r>
            <a:endParaRPr/>
          </a:p>
        </p:txBody>
      </p:sp>
      <p:sp>
        <p:nvSpPr>
          <p:cNvPr id="253" name="Google Shape;253;p40"/>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54" name="Google Shape;254;p40"/>
          <p:cNvCxnSpPr/>
          <p:nvPr/>
        </p:nvCxnSpPr>
        <p:spPr>
          <a:xfrm>
            <a:off x="7626825" y="2744700"/>
            <a:ext cx="1560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1"/>
          <p:cNvSpPr txBox="1"/>
          <p:nvPr>
            <p:ph type="ctrTitle"/>
          </p:nvPr>
        </p:nvSpPr>
        <p:spPr>
          <a:xfrm>
            <a:off x="2735700" y="190874"/>
            <a:ext cx="3672600" cy="114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Overview/    Data Frame</a:t>
            </a:r>
            <a:endParaRPr sz="2800"/>
          </a:p>
        </p:txBody>
      </p:sp>
      <p:cxnSp>
        <p:nvCxnSpPr>
          <p:cNvPr id="260" name="Google Shape;260;p41"/>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261" name="Google Shape;261;p41"/>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sp>
        <p:nvSpPr>
          <p:cNvPr id="262" name="Google Shape;262;p41"/>
          <p:cNvSpPr txBox="1"/>
          <p:nvPr/>
        </p:nvSpPr>
        <p:spPr>
          <a:xfrm>
            <a:off x="2120850" y="3822300"/>
            <a:ext cx="4902300" cy="121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I web-scraped tweets by Trump where he mentioned “Economy” then ran sentiment analysis on his tweets and turned them into the data frame above. I partitioned the data into three specific timelines that showed a shift, either increase or decrease, in market and approval analysis.</a:t>
            </a:r>
            <a:endParaRPr>
              <a:latin typeface="Roboto Condensed Light"/>
              <a:ea typeface="Roboto Condensed Light"/>
              <a:cs typeface="Roboto Condensed Light"/>
              <a:sym typeface="Roboto Condensed Light"/>
            </a:endParaRPr>
          </a:p>
        </p:txBody>
      </p:sp>
      <p:pic>
        <p:nvPicPr>
          <p:cNvPr id="263" name="Google Shape;263;p41"/>
          <p:cNvPicPr preferRelativeResize="0"/>
          <p:nvPr/>
        </p:nvPicPr>
        <p:blipFill>
          <a:blip r:embed="rId3">
            <a:alphaModFix/>
          </a:blip>
          <a:stretch>
            <a:fillRect/>
          </a:stretch>
        </p:blipFill>
        <p:spPr>
          <a:xfrm>
            <a:off x="2581275" y="1836012"/>
            <a:ext cx="3981450" cy="139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2"/>
          <p:cNvSpPr txBox="1"/>
          <p:nvPr>
            <p:ph type="ctrTitle"/>
          </p:nvPr>
        </p:nvSpPr>
        <p:spPr>
          <a:xfrm>
            <a:off x="2136300" y="291325"/>
            <a:ext cx="4871400" cy="83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Polarity of Tweets over three time periods</a:t>
            </a:r>
            <a:endParaRPr/>
          </a:p>
        </p:txBody>
      </p:sp>
      <p:pic>
        <p:nvPicPr>
          <p:cNvPr id="269" name="Google Shape;269;p42"/>
          <p:cNvPicPr preferRelativeResize="0"/>
          <p:nvPr/>
        </p:nvPicPr>
        <p:blipFill>
          <a:blip r:embed="rId3">
            <a:alphaModFix/>
          </a:blip>
          <a:stretch>
            <a:fillRect/>
          </a:stretch>
        </p:blipFill>
        <p:spPr>
          <a:xfrm>
            <a:off x="3368030" y="1124725"/>
            <a:ext cx="2407950" cy="3618600"/>
          </a:xfrm>
          <a:prstGeom prst="rect">
            <a:avLst/>
          </a:prstGeom>
          <a:noFill/>
          <a:ln>
            <a:noFill/>
          </a:ln>
        </p:spPr>
      </p:pic>
      <p:sp>
        <p:nvSpPr>
          <p:cNvPr id="270" name="Google Shape;270;p42"/>
          <p:cNvSpPr txBox="1"/>
          <p:nvPr/>
        </p:nvSpPr>
        <p:spPr>
          <a:xfrm>
            <a:off x="5344000" y="1593725"/>
            <a:ext cx="1539600" cy="11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latin typeface="Roboto Condensed"/>
                <a:ea typeface="Roboto Condensed"/>
                <a:cs typeface="Roboto Condensed"/>
                <a:sym typeface="Roboto Condensed"/>
              </a:rPr>
              <a:t>KEY</a:t>
            </a:r>
            <a:endParaRPr b="1" u="sng">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38761D"/>
                </a:solidFill>
                <a:latin typeface="Roboto Condensed"/>
                <a:ea typeface="Roboto Condensed"/>
                <a:cs typeface="Roboto Condensed"/>
                <a:sym typeface="Roboto Condensed"/>
              </a:rPr>
              <a:t>Positive</a:t>
            </a:r>
            <a:endParaRPr b="1">
              <a:solidFill>
                <a:srgbClr val="38761D"/>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FF9900"/>
                </a:solidFill>
                <a:latin typeface="Roboto Condensed"/>
                <a:ea typeface="Roboto Condensed"/>
                <a:cs typeface="Roboto Condensed"/>
                <a:sym typeface="Roboto Condensed"/>
              </a:rPr>
              <a:t>Negative</a:t>
            </a:r>
            <a:endParaRPr b="1">
              <a:solidFill>
                <a:srgbClr val="FF9900"/>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4A86E8"/>
                </a:solidFill>
                <a:latin typeface="Roboto Condensed"/>
                <a:ea typeface="Roboto Condensed"/>
                <a:cs typeface="Roboto Condensed"/>
                <a:sym typeface="Roboto Condensed"/>
              </a:rPr>
              <a:t>Neutral</a:t>
            </a:r>
            <a:endParaRPr b="1">
              <a:solidFill>
                <a:srgbClr val="4A86E8"/>
              </a:solidFill>
              <a:latin typeface="Roboto Condensed"/>
              <a:ea typeface="Roboto Condensed"/>
              <a:cs typeface="Roboto Condensed"/>
              <a:sym typeface="Roboto Condensed"/>
            </a:endParaRPr>
          </a:p>
        </p:txBody>
      </p:sp>
      <p:sp>
        <p:nvSpPr>
          <p:cNvPr id="271" name="Google Shape;271;p42"/>
          <p:cNvSpPr txBox="1"/>
          <p:nvPr/>
        </p:nvSpPr>
        <p:spPr>
          <a:xfrm>
            <a:off x="2608200" y="1667100"/>
            <a:ext cx="14265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1/1/17 to 8/1/17</a:t>
            </a:r>
            <a:endParaRPr>
              <a:latin typeface="Roboto Condensed Light"/>
              <a:ea typeface="Roboto Condensed Light"/>
              <a:cs typeface="Roboto Condensed Light"/>
              <a:sym typeface="Roboto Condensed Light"/>
            </a:endParaRPr>
          </a:p>
        </p:txBody>
      </p:sp>
      <p:sp>
        <p:nvSpPr>
          <p:cNvPr id="272" name="Google Shape;272;p42"/>
          <p:cNvSpPr txBox="1"/>
          <p:nvPr/>
        </p:nvSpPr>
        <p:spPr>
          <a:xfrm>
            <a:off x="2551650" y="2728913"/>
            <a:ext cx="15396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8</a:t>
            </a:r>
            <a:r>
              <a:rPr lang="en">
                <a:latin typeface="Roboto Condensed Light"/>
                <a:ea typeface="Roboto Condensed Light"/>
                <a:cs typeface="Roboto Condensed Light"/>
                <a:sym typeface="Roboto Condensed Light"/>
              </a:rPr>
              <a:t>/1/17 to 12 /1/17</a:t>
            </a:r>
            <a:endParaRPr>
              <a:latin typeface="Roboto Condensed Light"/>
              <a:ea typeface="Roboto Condensed Light"/>
              <a:cs typeface="Roboto Condensed Light"/>
              <a:sym typeface="Roboto Condensed Light"/>
            </a:endParaRPr>
          </a:p>
        </p:txBody>
      </p:sp>
      <p:sp>
        <p:nvSpPr>
          <p:cNvPr id="273" name="Google Shape;273;p42"/>
          <p:cNvSpPr txBox="1"/>
          <p:nvPr/>
        </p:nvSpPr>
        <p:spPr>
          <a:xfrm>
            <a:off x="2608200" y="3991650"/>
            <a:ext cx="1426500" cy="6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1/1/18 to 4/1/18</a:t>
            </a:r>
            <a:endParaRPr>
              <a:latin typeface="Roboto Condensed Light"/>
              <a:ea typeface="Roboto Condensed Light"/>
              <a:cs typeface="Roboto Condensed Light"/>
              <a:sym typeface="Roboto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cxnSp>
        <p:nvCxnSpPr>
          <p:cNvPr id="278" name="Google Shape;278;p43"/>
          <p:cNvCxnSpPr/>
          <p:nvPr/>
        </p:nvCxnSpPr>
        <p:spPr>
          <a:xfrm>
            <a:off x="3903063" y="3400575"/>
            <a:ext cx="1368000" cy="0"/>
          </a:xfrm>
          <a:prstGeom prst="straightConnector1">
            <a:avLst/>
          </a:prstGeom>
          <a:noFill/>
          <a:ln cap="flat" cmpd="sng" w="9525">
            <a:solidFill>
              <a:schemeClr val="dk1"/>
            </a:solidFill>
            <a:prstDash val="solid"/>
            <a:round/>
            <a:headEnd len="med" w="med" type="none"/>
            <a:tailEnd len="med" w="med" type="none"/>
          </a:ln>
        </p:spPr>
      </p:cxnSp>
      <p:sp>
        <p:nvSpPr>
          <p:cNvPr id="279" name="Google Shape;279;p43"/>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 to Market and Disapproval trends</a:t>
            </a:r>
            <a:endParaRPr/>
          </a:p>
        </p:txBody>
      </p:sp>
      <p:pic>
        <p:nvPicPr>
          <p:cNvPr id="280" name="Google Shape;280;p43"/>
          <p:cNvPicPr preferRelativeResize="0"/>
          <p:nvPr/>
        </p:nvPicPr>
        <p:blipFill>
          <a:blip r:embed="rId3">
            <a:alphaModFix/>
          </a:blip>
          <a:stretch>
            <a:fillRect/>
          </a:stretch>
        </p:blipFill>
        <p:spPr>
          <a:xfrm>
            <a:off x="2149725" y="1979053"/>
            <a:ext cx="5095725" cy="1270675"/>
          </a:xfrm>
          <a:prstGeom prst="rect">
            <a:avLst/>
          </a:prstGeom>
          <a:noFill/>
          <a:ln>
            <a:noFill/>
          </a:ln>
        </p:spPr>
      </p:pic>
      <p:pic>
        <p:nvPicPr>
          <p:cNvPr id="281" name="Google Shape;281;p43"/>
          <p:cNvPicPr preferRelativeResize="0"/>
          <p:nvPr/>
        </p:nvPicPr>
        <p:blipFill>
          <a:blip r:embed="rId4">
            <a:alphaModFix/>
          </a:blip>
          <a:stretch>
            <a:fillRect/>
          </a:stretch>
        </p:blipFill>
        <p:spPr>
          <a:xfrm>
            <a:off x="1898550" y="3627575"/>
            <a:ext cx="4961649" cy="1160900"/>
          </a:xfrm>
          <a:prstGeom prst="rect">
            <a:avLst/>
          </a:prstGeom>
          <a:noFill/>
          <a:ln>
            <a:noFill/>
          </a:ln>
        </p:spPr>
      </p:pic>
      <p:cxnSp>
        <p:nvCxnSpPr>
          <p:cNvPr id="282" name="Google Shape;282;p43"/>
          <p:cNvCxnSpPr/>
          <p:nvPr/>
        </p:nvCxnSpPr>
        <p:spPr>
          <a:xfrm>
            <a:off x="5906850" y="1818300"/>
            <a:ext cx="0" cy="2993700"/>
          </a:xfrm>
          <a:prstGeom prst="straightConnector1">
            <a:avLst/>
          </a:prstGeom>
          <a:noFill/>
          <a:ln cap="flat" cmpd="sng" w="9525">
            <a:solidFill>
              <a:schemeClr val="dk2"/>
            </a:solidFill>
            <a:prstDash val="dash"/>
            <a:round/>
            <a:headEnd len="med" w="med" type="none"/>
            <a:tailEnd len="med" w="med" type="none"/>
          </a:ln>
        </p:spPr>
      </p:cxnSp>
      <p:sp>
        <p:nvSpPr>
          <p:cNvPr id="283" name="Google Shape;283;p43"/>
          <p:cNvSpPr/>
          <p:nvPr/>
        </p:nvSpPr>
        <p:spPr>
          <a:xfrm>
            <a:off x="6227200" y="1627450"/>
            <a:ext cx="1018200" cy="1272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3"/>
          <p:cNvSpPr/>
          <p:nvPr/>
        </p:nvSpPr>
        <p:spPr>
          <a:xfrm>
            <a:off x="5209000" y="1627450"/>
            <a:ext cx="1018200" cy="1272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3"/>
          <p:cNvSpPr/>
          <p:nvPr/>
        </p:nvSpPr>
        <p:spPr>
          <a:xfrm>
            <a:off x="2411047" y="1627450"/>
            <a:ext cx="2795700" cy="1272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3"/>
          <p:cNvSpPr txBox="1"/>
          <p:nvPr/>
        </p:nvSpPr>
        <p:spPr>
          <a:xfrm>
            <a:off x="7538300" y="1123450"/>
            <a:ext cx="1539600" cy="11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u="sng">
                <a:latin typeface="Roboto Condensed"/>
                <a:ea typeface="Roboto Condensed"/>
                <a:cs typeface="Roboto Condensed"/>
                <a:sym typeface="Roboto Condensed"/>
              </a:rPr>
              <a:t>KEY</a:t>
            </a:r>
            <a:endParaRPr b="1" u="sng">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00FFFF"/>
                </a:solidFill>
                <a:latin typeface="Roboto Condensed"/>
                <a:ea typeface="Roboto Condensed"/>
                <a:cs typeface="Roboto Condensed"/>
                <a:sym typeface="Roboto Condensed"/>
              </a:rPr>
              <a:t>Most Neutral</a:t>
            </a:r>
            <a:endParaRPr b="1">
              <a:solidFill>
                <a:srgbClr val="00FFFF"/>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4A86E8"/>
                </a:solidFill>
                <a:latin typeface="Roboto Condensed"/>
                <a:ea typeface="Roboto Condensed"/>
                <a:cs typeface="Roboto Condensed"/>
                <a:sym typeface="Roboto Condensed"/>
              </a:rPr>
              <a:t>Most Negative</a:t>
            </a:r>
            <a:endParaRPr b="1">
              <a:solidFill>
                <a:srgbClr val="4A86E8"/>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38761D"/>
                </a:solidFill>
                <a:latin typeface="Roboto Condensed"/>
                <a:ea typeface="Roboto Condensed"/>
                <a:cs typeface="Roboto Condensed"/>
                <a:sym typeface="Roboto Condensed"/>
              </a:rPr>
              <a:t>Most Positive</a:t>
            </a:r>
            <a:endParaRPr b="1">
              <a:solidFill>
                <a:srgbClr val="38761D"/>
              </a:solidFill>
              <a:latin typeface="Roboto Condensed"/>
              <a:ea typeface="Roboto Condensed"/>
              <a:cs typeface="Roboto Condensed"/>
              <a:sym typeface="Roboto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4"/>
          <p:cNvSpPr txBox="1"/>
          <p:nvPr>
            <p:ph type="ctrTitle"/>
          </p:nvPr>
        </p:nvSpPr>
        <p:spPr>
          <a:xfrm>
            <a:off x="2638350" y="341574"/>
            <a:ext cx="38673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292" name="Google Shape;292;p44"/>
          <p:cNvSpPr txBox="1"/>
          <p:nvPr/>
        </p:nvSpPr>
        <p:spPr>
          <a:xfrm>
            <a:off x="1969000" y="1436575"/>
            <a:ext cx="5183700" cy="19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The trend of twitter activity over time mirrored with the market and approval analysis paint an interesting narrative. When the market is doing well, the president tweets less and is the most neutral in terms of his sentiment. When the S&amp;P 500 was increasing at the fastest rate, Trump tweeted a bit more; however, his sentiment analysis was more negative relatively speaking. Finally, When the market suffered, the president’s sentiment was only positive and he tweeted about the economy more times than he had over the past 12 months.</a:t>
            </a:r>
            <a:endParaRPr>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7"/>
          <p:cNvSpPr txBox="1"/>
          <p:nvPr>
            <p:ph idx="1" type="body"/>
          </p:nvPr>
        </p:nvSpPr>
        <p:spPr>
          <a:xfrm>
            <a:off x="870650" y="1296600"/>
            <a:ext cx="6919200" cy="35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	Over the past summer, the market has seen a volatile 2nd and 3rd quarter partly due to </a:t>
            </a:r>
            <a:r>
              <a:rPr lang="en" sz="1800">
                <a:solidFill>
                  <a:schemeClr val="dk1"/>
                </a:solidFill>
              </a:rPr>
              <a:t>tariffs</a:t>
            </a:r>
            <a:r>
              <a:rPr lang="en" sz="1800">
                <a:solidFill>
                  <a:schemeClr val="dk1"/>
                </a:solidFill>
              </a:rPr>
              <a:t> imposed on Chinese imports and continued retaliations on both sides. I was interested to see the reflections of the market on the president. How specific social media activity mirrored trends in the market and his overall approval ratings. In this presentation, I dive into several data sets to support my hypothesis that a </a:t>
            </a:r>
            <a:r>
              <a:rPr lang="en" sz="1800">
                <a:solidFill>
                  <a:schemeClr val="dk1"/>
                </a:solidFill>
              </a:rPr>
              <a:t>president's</a:t>
            </a:r>
            <a:r>
              <a:rPr lang="en" sz="1800">
                <a:solidFill>
                  <a:schemeClr val="dk1"/>
                </a:solidFill>
              </a:rPr>
              <a:t> actions/statements can skew the market directly and indirectly through Americans trust in their government leader. I utilize data on the economy, presidential </a:t>
            </a:r>
            <a:r>
              <a:rPr lang="en" sz="1800">
                <a:solidFill>
                  <a:schemeClr val="dk1"/>
                </a:solidFill>
              </a:rPr>
              <a:t>approval</a:t>
            </a:r>
            <a:r>
              <a:rPr lang="en" sz="1800">
                <a:solidFill>
                  <a:schemeClr val="dk1"/>
                </a:solidFill>
              </a:rPr>
              <a:t> ratings, and web-scraped twitter activity to monitor trends.</a:t>
            </a:r>
            <a:endParaRPr sz="1800">
              <a:solidFill>
                <a:schemeClr val="dk1"/>
              </a:solidFill>
            </a:endParaRPr>
          </a:p>
          <a:p>
            <a:pPr indent="0" lvl="0" marL="0" rtl="0" algn="l">
              <a:spcBef>
                <a:spcPts val="1600"/>
              </a:spcBef>
              <a:spcAft>
                <a:spcPts val="1600"/>
              </a:spcAft>
              <a:buNone/>
            </a:pPr>
            <a:r>
              <a:t/>
            </a:r>
            <a:endParaRPr sz="1800"/>
          </a:p>
        </p:txBody>
      </p:sp>
      <p:sp>
        <p:nvSpPr>
          <p:cNvPr id="140" name="Google Shape;140;p27"/>
          <p:cNvSpPr txBox="1"/>
          <p:nvPr>
            <p:ph type="ctrTitle"/>
          </p:nvPr>
        </p:nvSpPr>
        <p:spPr>
          <a:xfrm>
            <a:off x="1964850" y="352850"/>
            <a:ext cx="5214300" cy="70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Background</a:t>
            </a:r>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98" name="Google Shape;298;p45"/>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299" name="Google Shape;299;p45"/>
          <p:cNvCxnSpPr/>
          <p:nvPr/>
        </p:nvCxnSpPr>
        <p:spPr>
          <a:xfrm>
            <a:off x="0" y="2737950"/>
            <a:ext cx="1676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6"/>
          <p:cNvSpPr txBox="1"/>
          <p:nvPr>
            <p:ph type="ctrTitle"/>
          </p:nvPr>
        </p:nvSpPr>
        <p:spPr>
          <a:xfrm>
            <a:off x="2638350" y="341574"/>
            <a:ext cx="38673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Final Conclusion</a:t>
            </a:r>
            <a:endParaRPr/>
          </a:p>
        </p:txBody>
      </p:sp>
      <p:sp>
        <p:nvSpPr>
          <p:cNvPr id="305" name="Google Shape;305;p46"/>
          <p:cNvSpPr txBox="1"/>
          <p:nvPr/>
        </p:nvSpPr>
        <p:spPr>
          <a:xfrm>
            <a:off x="1969000" y="1436575"/>
            <a:ext cx="5183700" cy="26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Although the data does not support my initial hypothesis, the data analysis found a different trend/narrative I find interesting. From the data gathered and plotted, I have come to the conclusion that market success correlates inversely with presidential approval. Furthermore, twitter activity by the president is increased and more positive in attitude when when the market suffers. Logically, this would make sense and can paint a narrative that goes something like this. When the market is doing poorly, the president boosts consumer confidence by up-talking the economy and its progress. This morale boost likely includes self promotion in terms of his work improving the economy, thus his approval ratings increase when the market is doing more poorly and his twitter activity is enhanced.</a:t>
            </a:r>
            <a:endParaRPr>
              <a:latin typeface="Roboto Condensed Light"/>
              <a:ea typeface="Roboto Condensed Light"/>
              <a:cs typeface="Roboto Condensed Light"/>
              <a:sym typeface="Roboto Condensed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7"/>
          <p:cNvSpPr txBox="1"/>
          <p:nvPr>
            <p:ph type="ctrTitle"/>
          </p:nvPr>
        </p:nvSpPr>
        <p:spPr>
          <a:xfrm>
            <a:off x="2638350" y="503274"/>
            <a:ext cx="3867300" cy="99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Potential Further Work/ Error</a:t>
            </a:r>
            <a:endParaRPr/>
          </a:p>
        </p:txBody>
      </p:sp>
      <p:sp>
        <p:nvSpPr>
          <p:cNvPr id="311" name="Google Shape;311;p47"/>
          <p:cNvSpPr txBox="1"/>
          <p:nvPr>
            <p:ph type="ctrTitle"/>
          </p:nvPr>
        </p:nvSpPr>
        <p:spPr>
          <a:xfrm>
            <a:off x="1946850" y="1672025"/>
            <a:ext cx="5250300" cy="291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1400"/>
              <a:t>In the future, I would be interested in doing a more comprehensive analysis of the president’s sentiment analysis. For this, I would include more media analysis as well as data from other people’s perspectives on the economy and the president. </a:t>
            </a:r>
            <a:endParaRPr b="0" sz="1400"/>
          </a:p>
          <a:p>
            <a:pPr indent="0" lvl="0" marL="0" rtl="0" algn="l">
              <a:spcBef>
                <a:spcPts val="0"/>
              </a:spcBef>
              <a:spcAft>
                <a:spcPts val="0"/>
              </a:spcAft>
              <a:buNone/>
            </a:pPr>
            <a:r>
              <a:t/>
            </a:r>
            <a:endParaRPr b="0" sz="1400"/>
          </a:p>
          <a:p>
            <a:pPr indent="0" lvl="0" marL="0" rtl="0" algn="l">
              <a:spcBef>
                <a:spcPts val="0"/>
              </a:spcBef>
              <a:spcAft>
                <a:spcPts val="0"/>
              </a:spcAft>
              <a:buNone/>
            </a:pPr>
            <a:r>
              <a:rPr b="0" lang="en" sz="1400"/>
              <a:t>There are several aspects of my project process that I can improve. For one, I can find a more comprehensive data set such that I will not need to scrape data or import another data set. Furthermore, I do not yet have access to data from this past year. I feel that market would be more interesting/correlative as it was much more volatile in terms of market and political turmoil.</a:t>
            </a:r>
            <a:endParaRPr b="0"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8"/>
          <p:cNvSpPr txBox="1"/>
          <p:nvPr>
            <p:ph idx="4294967295" type="ctrTitle"/>
          </p:nvPr>
        </p:nvSpPr>
        <p:spPr>
          <a:xfrm flipH="1">
            <a:off x="2337450" y="1485950"/>
            <a:ext cx="4469100" cy="8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THANK </a:t>
            </a:r>
            <a:r>
              <a:rPr lang="en" sz="2400"/>
              <a:t>you for your interest in my project! I hope you enjoyed my findings.</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8"/>
          <p:cNvSpPr/>
          <p:nvPr/>
        </p:nvSpPr>
        <p:spPr>
          <a:xfrm>
            <a:off x="1635937" y="339337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8"/>
          <p:cNvSpPr txBox="1"/>
          <p:nvPr/>
        </p:nvSpPr>
        <p:spPr>
          <a:xfrm>
            <a:off x="1685440" y="33663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Economy</a:t>
            </a:r>
            <a:endParaRPr b="1">
              <a:solidFill>
                <a:schemeClr val="lt1"/>
              </a:solidFill>
              <a:latin typeface="Exo 2"/>
              <a:ea typeface="Exo 2"/>
              <a:cs typeface="Exo 2"/>
              <a:sym typeface="Exo 2"/>
            </a:endParaRPr>
          </a:p>
        </p:txBody>
      </p:sp>
      <p:sp>
        <p:nvSpPr>
          <p:cNvPr id="147" name="Google Shape;147;p28"/>
          <p:cNvSpPr txBox="1"/>
          <p:nvPr/>
        </p:nvSpPr>
        <p:spPr>
          <a:xfrm>
            <a:off x="1756540" y="36345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data_csv.csv</a:t>
            </a:r>
            <a:endParaRPr sz="1000">
              <a:solidFill>
                <a:schemeClr val="lt1"/>
              </a:solidFill>
              <a:latin typeface="Roboto Condensed Light"/>
              <a:ea typeface="Roboto Condensed Light"/>
              <a:cs typeface="Roboto Condensed Light"/>
              <a:sym typeface="Roboto Condensed Light"/>
            </a:endParaRPr>
          </a:p>
        </p:txBody>
      </p:sp>
      <p:sp>
        <p:nvSpPr>
          <p:cNvPr id="148" name="Google Shape;148;p28"/>
          <p:cNvSpPr/>
          <p:nvPr/>
        </p:nvSpPr>
        <p:spPr>
          <a:xfrm>
            <a:off x="6021875" y="339337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txBox="1"/>
          <p:nvPr/>
        </p:nvSpPr>
        <p:spPr>
          <a:xfrm>
            <a:off x="6062536" y="3366363"/>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Twitter Data</a:t>
            </a:r>
            <a:endParaRPr b="1">
              <a:solidFill>
                <a:schemeClr val="lt1"/>
              </a:solidFill>
              <a:latin typeface="Exo 2"/>
              <a:ea typeface="Exo 2"/>
              <a:cs typeface="Exo 2"/>
              <a:sym typeface="Exo 2"/>
            </a:endParaRPr>
          </a:p>
        </p:txBody>
      </p:sp>
      <p:sp>
        <p:nvSpPr>
          <p:cNvPr id="150" name="Google Shape;150;p28"/>
          <p:cNvSpPr txBox="1"/>
          <p:nvPr/>
        </p:nvSpPr>
        <p:spPr>
          <a:xfrm>
            <a:off x="6133636" y="3634573"/>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Webscraped using Twint</a:t>
            </a:r>
            <a:endParaRPr sz="1000">
              <a:solidFill>
                <a:schemeClr val="lt1"/>
              </a:solidFill>
              <a:latin typeface="Roboto Condensed Light"/>
              <a:ea typeface="Roboto Condensed Light"/>
              <a:cs typeface="Roboto Condensed Light"/>
              <a:sym typeface="Roboto Condensed Light"/>
            </a:endParaRPr>
          </a:p>
        </p:txBody>
      </p:sp>
      <p:cxnSp>
        <p:nvCxnSpPr>
          <p:cNvPr id="151" name="Google Shape;151;p28"/>
          <p:cNvCxnSpPr/>
          <p:nvPr/>
        </p:nvCxnSpPr>
        <p:spPr>
          <a:xfrm flipH="1" rot="-5400000">
            <a:off x="4372355" y="2034325"/>
            <a:ext cx="360900" cy="600"/>
          </a:xfrm>
          <a:prstGeom prst="curvedConnector3">
            <a:avLst>
              <a:gd fmla="val 50000" name="adj1"/>
            </a:avLst>
          </a:prstGeom>
          <a:noFill/>
          <a:ln cap="flat" cmpd="sng" w="9525">
            <a:solidFill>
              <a:schemeClr val="dk1"/>
            </a:solidFill>
            <a:prstDash val="solid"/>
            <a:round/>
            <a:headEnd len="med" w="med" type="none"/>
            <a:tailEnd len="med" w="med" type="none"/>
          </a:ln>
        </p:spPr>
      </p:cxnSp>
      <p:sp>
        <p:nvSpPr>
          <p:cNvPr id="152" name="Google Shape;152;p28"/>
          <p:cNvSpPr/>
          <p:nvPr/>
        </p:nvSpPr>
        <p:spPr>
          <a:xfrm>
            <a:off x="3054975" y="2292150"/>
            <a:ext cx="3055500" cy="8337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8"/>
          <p:cNvSpPr/>
          <p:nvPr/>
        </p:nvSpPr>
        <p:spPr>
          <a:xfrm>
            <a:off x="3809775" y="830925"/>
            <a:ext cx="1486200" cy="946200"/>
          </a:xfrm>
          <a:prstGeom prst="snip2DiagRect">
            <a:avLst>
              <a:gd fmla="val 0" name="adj1"/>
              <a:gd fmla="val 16667"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 name="Google Shape;154;p28"/>
          <p:cNvCxnSpPr/>
          <p:nvPr/>
        </p:nvCxnSpPr>
        <p:spPr>
          <a:xfrm rot="5400000">
            <a:off x="2383825" y="2722275"/>
            <a:ext cx="611100" cy="5847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55" name="Google Shape;155;p28"/>
          <p:cNvCxnSpPr/>
          <p:nvPr/>
        </p:nvCxnSpPr>
        <p:spPr>
          <a:xfrm>
            <a:off x="6187175" y="2760075"/>
            <a:ext cx="577800" cy="5601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156" name="Google Shape;156;p28"/>
          <p:cNvSpPr txBox="1"/>
          <p:nvPr/>
        </p:nvSpPr>
        <p:spPr>
          <a:xfrm>
            <a:off x="3832067" y="2512641"/>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Exo 2"/>
                <a:ea typeface="Exo 2"/>
                <a:cs typeface="Exo 2"/>
                <a:sym typeface="Exo 2"/>
              </a:rPr>
              <a:t>The Data</a:t>
            </a:r>
            <a:endParaRPr b="1">
              <a:solidFill>
                <a:schemeClr val="dk1"/>
              </a:solidFill>
              <a:latin typeface="Exo 2"/>
              <a:ea typeface="Exo 2"/>
              <a:cs typeface="Exo 2"/>
              <a:sym typeface="Exo 2"/>
            </a:endParaRPr>
          </a:p>
        </p:txBody>
      </p:sp>
      <p:sp>
        <p:nvSpPr>
          <p:cNvPr id="157" name="Google Shape;157;p28"/>
          <p:cNvSpPr txBox="1"/>
          <p:nvPr/>
        </p:nvSpPr>
        <p:spPr>
          <a:xfrm>
            <a:off x="3850329" y="803915"/>
            <a:ext cx="1430700" cy="39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Exo 2"/>
                <a:ea typeface="Exo 2"/>
                <a:cs typeface="Exo 2"/>
                <a:sym typeface="Exo 2"/>
              </a:rPr>
              <a:t>Approval</a:t>
            </a:r>
            <a:endParaRPr b="1">
              <a:solidFill>
                <a:schemeClr val="lt1"/>
              </a:solidFill>
              <a:latin typeface="Exo 2"/>
              <a:ea typeface="Exo 2"/>
              <a:cs typeface="Exo 2"/>
              <a:sym typeface="Exo 2"/>
            </a:endParaRPr>
          </a:p>
        </p:txBody>
      </p:sp>
      <p:sp>
        <p:nvSpPr>
          <p:cNvPr id="158" name="Google Shape;158;p28"/>
          <p:cNvSpPr txBox="1"/>
          <p:nvPr/>
        </p:nvSpPr>
        <p:spPr>
          <a:xfrm>
            <a:off x="3921429" y="1072125"/>
            <a:ext cx="1288500" cy="62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approval_pollist.csv</a:t>
            </a:r>
            <a:endParaRPr sz="10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Get Started</a:t>
            </a:r>
            <a:endParaRPr/>
          </a:p>
        </p:txBody>
      </p:sp>
      <p:sp>
        <p:nvSpPr>
          <p:cNvPr id="164" name="Google Shape;164;p29"/>
          <p:cNvSpPr txBox="1"/>
          <p:nvPr>
            <p:ph idx="2" type="ctrTitle"/>
          </p:nvPr>
        </p:nvSpPr>
        <p:spPr>
          <a:xfrm>
            <a:off x="390296" y="352353"/>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Approval Ratings</a:t>
            </a:r>
            <a:endParaRPr/>
          </a:p>
        </p:txBody>
      </p:sp>
      <p:sp>
        <p:nvSpPr>
          <p:cNvPr id="165" name="Google Shape;165;p29"/>
          <p:cNvSpPr txBox="1"/>
          <p:nvPr>
            <p:ph idx="9" type="ctrTitle"/>
          </p:nvPr>
        </p:nvSpPr>
        <p:spPr>
          <a:xfrm>
            <a:off x="390296" y="1298454"/>
            <a:ext cx="19743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Market Analysis</a:t>
            </a:r>
            <a:endParaRPr/>
          </a:p>
        </p:txBody>
      </p:sp>
      <p:sp>
        <p:nvSpPr>
          <p:cNvPr id="166" name="Google Shape;166;p29"/>
          <p:cNvSpPr txBox="1"/>
          <p:nvPr>
            <p:ph idx="3" type="title"/>
          </p:nvPr>
        </p:nvSpPr>
        <p:spPr>
          <a:xfrm>
            <a:off x="2118448" y="54444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67" name="Google Shape;167;p29"/>
          <p:cNvSpPr txBox="1"/>
          <p:nvPr>
            <p:ph idx="4" type="title"/>
          </p:nvPr>
        </p:nvSpPr>
        <p:spPr>
          <a:xfrm>
            <a:off x="2105406" y="1515808"/>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68" name="Google Shape;168;p29"/>
          <p:cNvCxnSpPr/>
          <p:nvPr/>
        </p:nvCxnSpPr>
        <p:spPr>
          <a:xfrm>
            <a:off x="3297225" y="0"/>
            <a:ext cx="0" cy="23937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29"/>
          <p:cNvCxnSpPr/>
          <p:nvPr/>
        </p:nvCxnSpPr>
        <p:spPr>
          <a:xfrm>
            <a:off x="5861950" y="3131400"/>
            <a:ext cx="0" cy="20301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29"/>
          <p:cNvSpPr txBox="1"/>
          <p:nvPr>
            <p:ph idx="7" type="title"/>
          </p:nvPr>
        </p:nvSpPr>
        <p:spPr>
          <a:xfrm>
            <a:off x="5922008" y="3112336"/>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71" name="Google Shape;171;p29"/>
          <p:cNvSpPr txBox="1"/>
          <p:nvPr>
            <p:ph idx="8" type="title"/>
          </p:nvPr>
        </p:nvSpPr>
        <p:spPr>
          <a:xfrm>
            <a:off x="5922008" y="413203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72" name="Google Shape;172;p29"/>
          <p:cNvSpPr txBox="1"/>
          <p:nvPr>
            <p:ph idx="18" type="ctrTitle"/>
          </p:nvPr>
        </p:nvSpPr>
        <p:spPr>
          <a:xfrm>
            <a:off x="6811558" y="2939745"/>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Twitter Activity</a:t>
            </a:r>
            <a:endParaRPr/>
          </a:p>
        </p:txBody>
      </p:sp>
      <p:sp>
        <p:nvSpPr>
          <p:cNvPr id="173" name="Google Shape;173;p29"/>
          <p:cNvSpPr txBox="1"/>
          <p:nvPr>
            <p:ph idx="20" type="ctrTitle"/>
          </p:nvPr>
        </p:nvSpPr>
        <p:spPr>
          <a:xfrm>
            <a:off x="6811558" y="3931903"/>
            <a:ext cx="197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0"/>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Approval Ratings</a:t>
            </a:r>
            <a:endParaRPr/>
          </a:p>
        </p:txBody>
      </p:sp>
      <p:sp>
        <p:nvSpPr>
          <p:cNvPr id="179" name="Google Shape;179;p30"/>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80" name="Google Shape;180;p30"/>
          <p:cNvCxnSpPr/>
          <p:nvPr/>
        </p:nvCxnSpPr>
        <p:spPr>
          <a:xfrm>
            <a:off x="0" y="4028275"/>
            <a:ext cx="1561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1"/>
          <p:cNvSpPr txBox="1"/>
          <p:nvPr>
            <p:ph type="ctrTitle"/>
          </p:nvPr>
        </p:nvSpPr>
        <p:spPr>
          <a:xfrm>
            <a:off x="2735700" y="190874"/>
            <a:ext cx="3672600" cy="114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Overview/    Data Frame</a:t>
            </a:r>
            <a:endParaRPr sz="2800"/>
          </a:p>
        </p:txBody>
      </p:sp>
      <p:cxnSp>
        <p:nvCxnSpPr>
          <p:cNvPr id="186" name="Google Shape;186;p31"/>
          <p:cNvCxnSpPr/>
          <p:nvPr/>
        </p:nvCxnSpPr>
        <p:spPr>
          <a:xfrm>
            <a:off x="4569600" y="1494500"/>
            <a:ext cx="4574400" cy="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31"/>
          <p:cNvCxnSpPr/>
          <p:nvPr/>
        </p:nvCxnSpPr>
        <p:spPr>
          <a:xfrm>
            <a:off x="0" y="3568175"/>
            <a:ext cx="4574400" cy="0"/>
          </a:xfrm>
          <a:prstGeom prst="straightConnector1">
            <a:avLst/>
          </a:prstGeom>
          <a:noFill/>
          <a:ln cap="flat" cmpd="sng" w="9525">
            <a:solidFill>
              <a:schemeClr val="dk1"/>
            </a:solidFill>
            <a:prstDash val="solid"/>
            <a:round/>
            <a:headEnd len="med" w="med" type="none"/>
            <a:tailEnd len="med" w="med" type="none"/>
          </a:ln>
        </p:spPr>
      </p:cxnSp>
      <p:pic>
        <p:nvPicPr>
          <p:cNvPr id="188" name="Google Shape;188;p31"/>
          <p:cNvPicPr preferRelativeResize="0"/>
          <p:nvPr/>
        </p:nvPicPr>
        <p:blipFill>
          <a:blip r:embed="rId3">
            <a:alphaModFix/>
          </a:blip>
          <a:stretch>
            <a:fillRect/>
          </a:stretch>
        </p:blipFill>
        <p:spPr>
          <a:xfrm>
            <a:off x="152400" y="1829449"/>
            <a:ext cx="8839198" cy="1484595"/>
          </a:xfrm>
          <a:prstGeom prst="rect">
            <a:avLst/>
          </a:prstGeom>
          <a:noFill/>
          <a:ln>
            <a:noFill/>
          </a:ln>
        </p:spPr>
      </p:pic>
      <p:sp>
        <p:nvSpPr>
          <p:cNvPr id="189" name="Google Shape;189;p31"/>
          <p:cNvSpPr txBox="1"/>
          <p:nvPr/>
        </p:nvSpPr>
        <p:spPr>
          <a:xfrm>
            <a:off x="2120850" y="3822300"/>
            <a:ext cx="4902300" cy="8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The data shows data from ~400 polling sites and includes useful information such as approval rates, poll dates, and identification information.</a:t>
            </a:r>
            <a:endParaRPr>
              <a:latin typeface="Roboto Condensed Light"/>
              <a:ea typeface="Roboto Condensed Light"/>
              <a:cs typeface="Roboto Condensed Light"/>
              <a:sym typeface="Roboto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2"/>
          <p:cNvSpPr txBox="1"/>
          <p:nvPr/>
        </p:nvSpPr>
        <p:spPr>
          <a:xfrm>
            <a:off x="2562750" y="301400"/>
            <a:ext cx="4018500" cy="9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Exo 2"/>
                <a:ea typeface="Exo 2"/>
                <a:cs typeface="Exo 2"/>
                <a:sym typeface="Exo 2"/>
              </a:rPr>
              <a:t>Distribution of ratings over this time</a:t>
            </a:r>
            <a:endParaRPr>
              <a:latin typeface="Roboto Condensed Light"/>
              <a:ea typeface="Roboto Condensed Light"/>
              <a:cs typeface="Roboto Condensed Light"/>
              <a:sym typeface="Roboto Condensed Light"/>
            </a:endParaRPr>
          </a:p>
        </p:txBody>
      </p:sp>
      <p:pic>
        <p:nvPicPr>
          <p:cNvPr id="195" name="Google Shape;195;p32"/>
          <p:cNvPicPr preferRelativeResize="0"/>
          <p:nvPr/>
        </p:nvPicPr>
        <p:blipFill>
          <a:blip r:embed="rId3">
            <a:alphaModFix/>
          </a:blip>
          <a:stretch>
            <a:fillRect/>
          </a:stretch>
        </p:blipFill>
        <p:spPr>
          <a:xfrm>
            <a:off x="0" y="1428750"/>
            <a:ext cx="9144000" cy="228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ph idx="1" type="subTitle"/>
          </p:nvPr>
        </p:nvSpPr>
        <p:spPr>
          <a:xfrm>
            <a:off x="2459550" y="284950"/>
            <a:ext cx="4224900" cy="178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Fluctuations in Approval Over time</a:t>
            </a:r>
            <a:endParaRPr sz="2800"/>
          </a:p>
        </p:txBody>
      </p:sp>
      <p:pic>
        <p:nvPicPr>
          <p:cNvPr id="201" name="Google Shape;201;p33"/>
          <p:cNvPicPr preferRelativeResize="0"/>
          <p:nvPr/>
        </p:nvPicPr>
        <p:blipFill>
          <a:blip r:embed="rId3">
            <a:alphaModFix/>
          </a:blip>
          <a:stretch>
            <a:fillRect/>
          </a:stretch>
        </p:blipFill>
        <p:spPr>
          <a:xfrm>
            <a:off x="3346985" y="3192950"/>
            <a:ext cx="2450041" cy="2019075"/>
          </a:xfrm>
          <a:prstGeom prst="rect">
            <a:avLst/>
          </a:prstGeom>
          <a:noFill/>
          <a:ln>
            <a:noFill/>
          </a:ln>
        </p:spPr>
      </p:pic>
      <p:pic>
        <p:nvPicPr>
          <p:cNvPr id="202" name="Google Shape;202;p33"/>
          <p:cNvPicPr preferRelativeResize="0"/>
          <p:nvPr/>
        </p:nvPicPr>
        <p:blipFill>
          <a:blip r:embed="rId4">
            <a:alphaModFix/>
          </a:blip>
          <a:stretch>
            <a:fillRect/>
          </a:stretch>
        </p:blipFill>
        <p:spPr>
          <a:xfrm>
            <a:off x="523500" y="1173874"/>
            <a:ext cx="8097001" cy="2019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4"/>
          <p:cNvSpPr txBox="1"/>
          <p:nvPr>
            <p:ph type="ctrTitle"/>
          </p:nvPr>
        </p:nvSpPr>
        <p:spPr>
          <a:xfrm>
            <a:off x="2638350" y="341574"/>
            <a:ext cx="3867300" cy="61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208" name="Google Shape;208;p34"/>
          <p:cNvSpPr txBox="1"/>
          <p:nvPr/>
        </p:nvSpPr>
        <p:spPr>
          <a:xfrm>
            <a:off x="1969000" y="1436575"/>
            <a:ext cx="5183700" cy="19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The data shows a distribution of ratings around 36% to 43% approval. When we compare this to the time trend, we see a dip starting in January 2017 and continuing until August 2017 and rising in September then falling in October. The approval ratings reach their lowest point in December 2017 and rise to 42% until the end of the data time frame in April 2018.</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br>
              <a:rPr lang="en">
                <a:latin typeface="Roboto Condensed Light"/>
                <a:ea typeface="Roboto Condensed Light"/>
                <a:cs typeface="Roboto Condensed Light"/>
                <a:sym typeface="Roboto Condensed Light"/>
              </a:rPr>
            </a:br>
            <a:r>
              <a:rPr lang="en">
                <a:latin typeface="Roboto Condensed Light"/>
                <a:ea typeface="Roboto Condensed Light"/>
                <a:cs typeface="Roboto Condensed Light"/>
                <a:sym typeface="Roboto Condensed Light"/>
              </a:rPr>
              <a:t>Th</a:t>
            </a:r>
            <a:r>
              <a:rPr lang="en">
                <a:latin typeface="Roboto Condensed Light"/>
                <a:ea typeface="Roboto Condensed Light"/>
                <a:cs typeface="Roboto Condensed Light"/>
                <a:sym typeface="Roboto Condensed Light"/>
              </a:rPr>
              <a:t>e data reflects volatility, and I am curious as to the effects and causes of such a varying approval rating...</a:t>
            </a:r>
            <a:endParaRPr>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